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56" r:id="rId2"/>
    <p:sldId id="324" r:id="rId3"/>
    <p:sldId id="348" r:id="rId4"/>
    <p:sldId id="353" r:id="rId5"/>
    <p:sldId id="352" r:id="rId6"/>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20287C"/>
    <a:srgbClr val="45C4FF"/>
    <a:srgbClr val="61CCEE"/>
    <a:srgbClr val="E3EBF5"/>
    <a:srgbClr val="008A3E"/>
    <a:srgbClr val="FFFFFF"/>
    <a:srgbClr val="CECE3E"/>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밝은 스타일 1 - 강조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밝은 스타일 3 - 강조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4123" autoAdjust="0"/>
  </p:normalViewPr>
  <p:slideViewPr>
    <p:cSldViewPr>
      <p:cViewPr varScale="1">
        <p:scale>
          <a:sx n="104" d="100"/>
          <a:sy n="104" d="100"/>
        </p:scale>
        <p:origin x="-78" y="-342"/>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4FF4D585-6EFF-43E6-B1F7-F695EB2A4991}" type="datetimeFigureOut">
              <a:rPr lang="en-GB" smtClean="0"/>
              <a:pPr/>
              <a:t>10/01/2017</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244CD995-2680-4F9E-A54A-6A017F3B9D4F}" type="slidenum">
              <a:rPr lang="en-GB" smtClean="0"/>
              <a:pPr/>
              <a:t>‹#›</a:t>
            </a:fld>
            <a:endParaRPr lang="en-GB"/>
          </a:p>
        </p:txBody>
      </p:sp>
    </p:spTree>
    <p:extLst>
      <p:ext uri="{BB962C8B-B14F-4D97-AF65-F5344CB8AC3E}">
        <p14:creationId xmlns:p14="http://schemas.microsoft.com/office/powerpoint/2010/main" val="4292433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707654"/>
            <a:ext cx="7772400" cy="1102519"/>
          </a:xfrm>
        </p:spPr>
        <p:txBody>
          <a:bodyPr>
            <a:normAutofit/>
          </a:bodyPr>
          <a:lstStyle>
            <a:lvl1pPr algn="l">
              <a:defRPr sz="4000" b="1">
                <a:solidFill>
                  <a:srgbClr val="20287C"/>
                </a:solidFill>
                <a:latin typeface="Calibri" pitchFamily="34" charset="0"/>
                <a:ea typeface="나눔고딕" pitchFamily="50" charset="-127"/>
              </a:defRPr>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609600" y="3813888"/>
            <a:ext cx="7924800" cy="1026114"/>
          </a:xfrm>
        </p:spPr>
        <p:txBody>
          <a:bodyPr>
            <a:normAutofit/>
          </a:bodyPr>
          <a:lstStyle>
            <a:lvl1pPr marL="0" indent="0" algn="r">
              <a:buNone/>
              <a:defRPr sz="2000" b="1">
                <a:solidFill>
                  <a:schemeClr val="tx1">
                    <a:tint val="75000"/>
                  </a:schemeClr>
                </a:solidFill>
                <a:latin typeface="Calibri" pitchFamily="34" charset="0"/>
                <a:ea typeface="나눔고딕" pitchFamily="50" charset="-12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dirty="0" smtClean="0"/>
              <a:t>마스터 부제목 스타일 편집</a:t>
            </a:r>
            <a:endParaRPr lang="ko-KR" altLang="en-US" dirty="0"/>
          </a:p>
        </p:txBody>
      </p:sp>
    </p:spTree>
    <p:extLst>
      <p:ext uri="{BB962C8B-B14F-4D97-AF65-F5344CB8AC3E}">
        <p14:creationId xmlns:p14="http://schemas.microsoft.com/office/powerpoint/2010/main" val="1444773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030709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05979"/>
            <a:ext cx="2057400" cy="4388644"/>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05979"/>
            <a:ext cx="6019800" cy="4388644"/>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288121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lvl1pPr>
              <a:defRPr b="1">
                <a:latin typeface="Calibri" pitchFamily="34" charset="0"/>
                <a:ea typeface="나눔고딕" pitchFamily="50" charset="-127"/>
              </a:defRPr>
            </a:lvl1pPr>
          </a:lstStyle>
          <a:p>
            <a:r>
              <a:rPr lang="ko-KR" altLang="en-US" dirty="0" smtClean="0"/>
              <a:t>마스터 제목 스타일 편집</a:t>
            </a:r>
            <a:endParaRPr lang="ko-KR" altLang="en-US" dirty="0"/>
          </a:p>
        </p:txBody>
      </p:sp>
      <p:sp>
        <p:nvSpPr>
          <p:cNvPr id="3" name="내용 개체 틀 2"/>
          <p:cNvSpPr>
            <a:spLocks noGrp="1"/>
          </p:cNvSpPr>
          <p:nvPr>
            <p:ph idx="1"/>
          </p:nvPr>
        </p:nvSpPr>
        <p:spPr/>
        <p:txBody>
          <a:bodyPr>
            <a:normAutofit/>
          </a:bodyPr>
          <a:lstStyle>
            <a:lvl1pPr>
              <a:defRPr>
                <a:latin typeface="Calibri" pitchFamily="34" charset="0"/>
                <a:ea typeface="나눔고딕" pitchFamily="50" charset="-127"/>
              </a:defRPr>
            </a:lvl1pPr>
            <a:lvl2pPr>
              <a:buFont typeface="Calibri" pitchFamily="34" charset="0"/>
              <a:buChar char="‐"/>
              <a:defRPr>
                <a:latin typeface="Calibri" pitchFamily="34" charset="0"/>
                <a:ea typeface="나눔고딕" pitchFamily="50" charset="-127"/>
              </a:defRPr>
            </a:lvl2pPr>
            <a:lvl3pPr>
              <a:defRPr>
                <a:latin typeface="Calibri" pitchFamily="34" charset="0"/>
                <a:ea typeface="나눔고딕" pitchFamily="50" charset="-127"/>
              </a:defRPr>
            </a:lvl3pPr>
            <a:lvl4pPr>
              <a:defRPr>
                <a:latin typeface="Calibri" pitchFamily="34" charset="0"/>
                <a:ea typeface="나눔고딕" pitchFamily="50" charset="-127"/>
              </a:defRPr>
            </a:lvl4pPr>
            <a:lvl5pPr>
              <a:defRPr>
                <a:latin typeface="Calibri" pitchFamily="34" charset="0"/>
                <a:ea typeface="나눔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6" name="슬라이드 번호 개체 틀 5"/>
          <p:cNvSpPr>
            <a:spLocks noGrp="1"/>
          </p:cNvSpPr>
          <p:nvPr>
            <p:ph type="sldNum" sz="quarter" idx="12"/>
          </p:nvPr>
        </p:nvSpPr>
        <p:spPr>
          <a:xfrm>
            <a:off x="8370168" y="4876800"/>
            <a:ext cx="773832" cy="285750"/>
          </a:xfrm>
        </p:spPr>
        <p:txBody>
          <a:bodyPr/>
          <a:lstStyle>
            <a:lvl1pPr algn="r">
              <a:defRPr/>
            </a:lvl1pPr>
          </a:lstStyle>
          <a:p>
            <a:fld id="{D8DEE66B-8866-47FD-8C26-060B360C251F}"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363716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3305176"/>
            <a:ext cx="7772400" cy="1021556"/>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447444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571538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8" name="바닥글 개체 틀 7"/>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9" name="슬라이드 번호 개체 틀 8"/>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920692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4" name="바닥글 개체 틀 3"/>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5" name="슬라이드 번호 개체 틀 4"/>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784630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3" name="바닥글 개체 틀 2"/>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021866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1" y="204787"/>
            <a:ext cx="3008313" cy="871538"/>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3983985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3600450"/>
            <a:ext cx="5486400" cy="425054"/>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53236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179512" y="141480"/>
            <a:ext cx="8784976" cy="475562"/>
          </a:xfrm>
          <a:prstGeom prst="rect">
            <a:avLst/>
          </a:prstGeom>
        </p:spPr>
        <p:txBody>
          <a:bodyPr vert="horz" lIns="91440" tIns="45720" rIns="91440" bIns="45720" rtlCol="0" anchor="ctr">
            <a:no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179512" y="735546"/>
            <a:ext cx="8784976" cy="4104456"/>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6" name="슬라이드 번호 개체 틀 5"/>
          <p:cNvSpPr>
            <a:spLocks noGrp="1"/>
          </p:cNvSpPr>
          <p:nvPr>
            <p:ph type="sldNum" sz="quarter" idx="4"/>
          </p:nvPr>
        </p:nvSpPr>
        <p:spPr>
          <a:xfrm>
            <a:off x="8370168" y="4948014"/>
            <a:ext cx="773832" cy="203005"/>
          </a:xfrm>
          <a:prstGeom prst="rect">
            <a:avLst/>
          </a:prstGeom>
        </p:spPr>
        <p:txBody>
          <a:bodyPr vert="horz" lIns="91440" tIns="45720" rIns="91440" bIns="45720" rtlCol="0" anchor="ctr"/>
          <a:lstStyle>
            <a:lvl1pPr algn="ctr">
              <a:defRPr sz="1200" b="1">
                <a:solidFill>
                  <a:schemeClr val="tx1">
                    <a:tint val="75000"/>
                  </a:schemeClr>
                </a:solidFill>
              </a:defRPr>
            </a:lvl1pPr>
          </a:lstStyle>
          <a:p>
            <a:pPr latinLnBrk="1"/>
            <a:fld id="{D8DEE66B-8866-47FD-8C26-060B360C251F}" type="slidenum">
              <a:rPr lang="ko-KR" altLang="en-US" smtClean="0">
                <a:solidFill>
                  <a:prstClr val="black">
                    <a:tint val="75000"/>
                  </a:prstClr>
                </a:solidFill>
              </a:rPr>
              <a:pPr latinLnBrk="1"/>
              <a:t>‹#›</a:t>
            </a:fld>
            <a:endParaRPr lang="ko-KR" altLang="en-US">
              <a:solidFill>
                <a:prstClr val="black">
                  <a:tint val="75000"/>
                </a:prstClr>
              </a:solidFill>
            </a:endParaRPr>
          </a:p>
        </p:txBody>
      </p:sp>
    </p:spTree>
    <p:extLst>
      <p:ext uri="{BB962C8B-B14F-4D97-AF65-F5344CB8AC3E}">
        <p14:creationId xmlns:p14="http://schemas.microsoft.com/office/powerpoint/2010/main" val="25669620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1" hangingPunct="1">
        <a:spcBef>
          <a:spcPct val="0"/>
        </a:spcBef>
        <a:buNone/>
        <a:defRPr sz="3600" b="0" kern="1200">
          <a:solidFill>
            <a:srgbClr val="20287C"/>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1" hangingPunct="1">
        <a:spcBef>
          <a:spcPct val="20000"/>
        </a:spcBef>
        <a:buFont typeface="Wingdings" pitchFamily="2" charset="2"/>
        <a:buChar char="Ø"/>
        <a:defRPr sz="2000" kern="1200">
          <a:solidFill>
            <a:schemeClr val="tx1"/>
          </a:solidFill>
          <a:latin typeface="+mn-lt"/>
          <a:ea typeface="+mn-ea"/>
          <a:cs typeface="+mn-cs"/>
        </a:defRPr>
      </a:lvl2pPr>
      <a:lvl3pPr marL="1143000" indent="-228600" algn="l" defTabSz="914400" rtl="0" eaLnBrk="1" latinLnBrk="1" hangingPunct="1">
        <a:spcBef>
          <a:spcPct val="20000"/>
        </a:spcBef>
        <a:buFont typeface="Wingdings" pitchFamily="2" charset="2"/>
        <a:buChar char="§"/>
        <a:defRPr sz="18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774031"/>
            <a:ext cx="7772400" cy="1102519"/>
          </a:xfrm>
        </p:spPr>
        <p:txBody>
          <a:bodyPr>
            <a:normAutofit/>
          </a:bodyPr>
          <a:lstStyle/>
          <a:p>
            <a:pPr algn="ctr"/>
            <a:r>
              <a:rPr lang="en-US" altLang="ko-KR" dirty="0" smtClean="0"/>
              <a:t>Discussion on CCNF relocation</a:t>
            </a:r>
            <a:endParaRPr lang="ko-KR" altLang="en-US" sz="2700" dirty="0"/>
          </a:p>
        </p:txBody>
      </p:sp>
      <p:sp>
        <p:nvSpPr>
          <p:cNvPr id="3" name="부제목 2"/>
          <p:cNvSpPr>
            <a:spLocks noGrp="1"/>
          </p:cNvSpPr>
          <p:nvPr>
            <p:ph type="subTitle" idx="1"/>
          </p:nvPr>
        </p:nvSpPr>
        <p:spPr>
          <a:xfrm>
            <a:off x="609600" y="4019550"/>
            <a:ext cx="7924800" cy="820452"/>
          </a:xfrm>
        </p:spPr>
        <p:txBody>
          <a:bodyPr>
            <a:noAutofit/>
          </a:bodyPr>
          <a:lstStyle/>
          <a:p>
            <a:pPr algn="ctr"/>
            <a:r>
              <a:rPr lang="en-US" altLang="ko-KR" sz="2400" dirty="0" smtClean="0">
                <a:solidFill>
                  <a:schemeClr val="bg1">
                    <a:lumMod val="50000"/>
                  </a:schemeClr>
                </a:solidFill>
              </a:rPr>
              <a:t>Samsung</a:t>
            </a:r>
          </a:p>
        </p:txBody>
      </p:sp>
      <p:sp>
        <p:nvSpPr>
          <p:cNvPr id="6" name="Rectangle 9"/>
          <p:cNvSpPr txBox="1">
            <a:spLocks noChangeArrowheads="1"/>
          </p:cNvSpPr>
          <p:nvPr/>
        </p:nvSpPr>
        <p:spPr>
          <a:xfrm>
            <a:off x="76200" y="57150"/>
            <a:ext cx="4876800" cy="1752600"/>
          </a:xfrm>
          <a:prstGeom prst="rect">
            <a:avLst/>
          </a:prstGeom>
        </p:spPr>
        <p:txBody>
          <a:bodyPr/>
          <a:lstStyle>
            <a:lvl1pPr marL="341313" indent="-341313"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1363" indent="-284163" algn="l" rtl="0" eaLnBrk="1" fontAlgn="base" latinLnBrk="1" hangingPunct="1">
              <a:spcBef>
                <a:spcPct val="20000"/>
              </a:spcBef>
              <a:spcAft>
                <a:spcPct val="0"/>
              </a:spcAft>
              <a:buChar char="–"/>
              <a:defRPr kumimoji="1" sz="2800">
                <a:solidFill>
                  <a:schemeClr val="tx1"/>
                </a:solidFill>
                <a:latin typeface="+mn-lt"/>
                <a:ea typeface="+mn-ea"/>
              </a:defRPr>
            </a:lvl2pPr>
            <a:lvl3pPr marL="1141413" indent="-227013" algn="l" rtl="0" eaLnBrk="1" fontAlgn="base" latinLnBrk="1" hangingPunct="1">
              <a:spcBef>
                <a:spcPct val="20000"/>
              </a:spcBef>
              <a:spcAft>
                <a:spcPct val="0"/>
              </a:spcAft>
              <a:buChar char="•"/>
              <a:defRPr kumimoji="1" sz="2400">
                <a:solidFill>
                  <a:schemeClr val="tx1"/>
                </a:solidFill>
                <a:latin typeface="+mn-lt"/>
                <a:ea typeface="+mn-ea"/>
              </a:defRPr>
            </a:lvl3pPr>
            <a:lvl4pPr marL="1598613" indent="-227013" algn="l" rtl="0" eaLnBrk="1" fontAlgn="base" latinLnBrk="1" hangingPunct="1">
              <a:spcBef>
                <a:spcPct val="20000"/>
              </a:spcBef>
              <a:spcAft>
                <a:spcPct val="0"/>
              </a:spcAft>
              <a:buChar char="–"/>
              <a:defRPr kumimoji="1" sz="2000">
                <a:solidFill>
                  <a:schemeClr val="tx1"/>
                </a:solidFill>
                <a:latin typeface="+mn-lt"/>
                <a:ea typeface="+mn-ea"/>
              </a:defRPr>
            </a:lvl4pPr>
            <a:lvl5pPr marL="2055813" indent="-227013" algn="l" rtl="0" eaLnBrk="1" fontAlgn="base" latinLnBrk="1" hangingPunct="1">
              <a:spcBef>
                <a:spcPct val="20000"/>
              </a:spcBef>
              <a:spcAft>
                <a:spcPct val="0"/>
              </a:spcAft>
              <a:buChar char="»"/>
              <a:defRPr kumimoji="1" sz="2000">
                <a:solidFill>
                  <a:schemeClr val="tx1"/>
                </a:solidFill>
                <a:latin typeface="+mn-lt"/>
                <a:ea typeface="+mn-ea"/>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a:lstStyle>
          <a:p>
            <a:pPr marL="0" indent="0">
              <a:spcBef>
                <a:spcPct val="0"/>
              </a:spcBef>
              <a:spcAft>
                <a:spcPts val="300"/>
              </a:spcAft>
              <a:buFont typeface="Verdana" pitchFamily="34" charset="0"/>
              <a:buNone/>
            </a:pPr>
            <a:r>
              <a:rPr lang="en-US" altLang="ko-KR" sz="1400" b="1" dirty="0">
                <a:solidFill>
                  <a:srgbClr val="20287C"/>
                </a:solidFill>
                <a:latin typeface="Calibri" pitchFamily="34" charset="0"/>
                <a:ea typeface="나눔고딕" pitchFamily="50" charset="-127"/>
                <a:cs typeface="+mj-cs"/>
              </a:rPr>
              <a:t>3GPP SA WG 2 Meeting#118bis</a:t>
            </a:r>
          </a:p>
          <a:p>
            <a:pPr marL="0" indent="0">
              <a:spcBef>
                <a:spcPct val="0"/>
              </a:spcBef>
              <a:spcAft>
                <a:spcPts val="300"/>
              </a:spcAft>
              <a:buFont typeface="Verdana" pitchFamily="34" charset="0"/>
              <a:buNone/>
            </a:pPr>
            <a:r>
              <a:rPr lang="en-US" altLang="ko-KR" sz="1400" b="1" dirty="0">
                <a:solidFill>
                  <a:srgbClr val="20287C"/>
                </a:solidFill>
                <a:latin typeface="Calibri" pitchFamily="34" charset="0"/>
                <a:ea typeface="나눔고딕" pitchFamily="50" charset="-127"/>
                <a:cs typeface="+mj-cs"/>
              </a:rPr>
              <a:t>16 – 20 January, Spokane, Washington, USA</a:t>
            </a:r>
          </a:p>
          <a:p>
            <a:pPr marL="0" indent="0">
              <a:spcBef>
                <a:spcPct val="0"/>
              </a:spcBef>
              <a:spcAft>
                <a:spcPts val="300"/>
              </a:spcAft>
              <a:buFont typeface="Verdana" pitchFamily="34" charset="0"/>
              <a:buNone/>
            </a:pPr>
            <a:endParaRPr lang="en-US" altLang="ko-KR" sz="500" b="1" dirty="0">
              <a:solidFill>
                <a:srgbClr val="20287C"/>
              </a:solidFill>
              <a:latin typeface="Calibri" pitchFamily="34" charset="0"/>
              <a:ea typeface="나눔고딕" pitchFamily="50" charset="-127"/>
              <a:cs typeface="+mj-cs"/>
            </a:endParaRPr>
          </a:p>
        </p:txBody>
      </p:sp>
      <p:sp>
        <p:nvSpPr>
          <p:cNvPr id="7" name="Rectangle 9"/>
          <p:cNvSpPr txBox="1">
            <a:spLocks noChangeArrowheads="1"/>
          </p:cNvSpPr>
          <p:nvPr/>
        </p:nvSpPr>
        <p:spPr>
          <a:xfrm>
            <a:off x="5841032" y="57150"/>
            <a:ext cx="3168352" cy="504056"/>
          </a:xfrm>
          <a:prstGeom prst="rect">
            <a:avLst/>
          </a:prstGeom>
        </p:spPr>
        <p:txBody>
          <a:bodyPr/>
          <a:lstStyle/>
          <a:p>
            <a:pPr algn="r" fontAlgn="base" latinLnBrk="1">
              <a:spcBef>
                <a:spcPct val="0"/>
              </a:spcBef>
              <a:spcAft>
                <a:spcPts val="300"/>
              </a:spcAft>
              <a:buFont typeface="Verdana" pitchFamily="34" charset="0"/>
              <a:buNone/>
              <a:defRPr/>
            </a:pPr>
            <a:r>
              <a:rPr kumimoji="1" lang="en-US" altLang="ko-KR" sz="1400" b="1" dirty="0" smtClean="0">
                <a:solidFill>
                  <a:srgbClr val="20287C"/>
                </a:solidFill>
                <a:latin typeface="Calibri" pitchFamily="34" charset="0"/>
                <a:ea typeface="나눔고딕" pitchFamily="50" charset="-127"/>
                <a:cs typeface="+mj-cs"/>
              </a:rPr>
              <a:t>S2-170279</a:t>
            </a:r>
            <a:endParaRPr kumimoji="1" lang="en-US" altLang="ko-KR" sz="1400" b="1" dirty="0">
              <a:solidFill>
                <a:srgbClr val="20287C"/>
              </a:solidFill>
              <a:latin typeface="Calibri" pitchFamily="34" charset="0"/>
              <a:ea typeface="나눔고딕" pitchFamily="50" charset="-127"/>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CCNF relocation during </a:t>
            </a:r>
            <a:r>
              <a:rPr lang="en-US" altLang="ko-KR" dirty="0" smtClean="0"/>
              <a:t>initial attach</a:t>
            </a:r>
            <a:endParaRPr lang="ko-KR" altLang="en-US" dirty="0"/>
          </a:p>
        </p:txBody>
      </p:sp>
      <p:sp>
        <p:nvSpPr>
          <p:cNvPr id="3" name="내용 개체 틀 2"/>
          <p:cNvSpPr>
            <a:spLocks noGrp="1"/>
          </p:cNvSpPr>
          <p:nvPr>
            <p:ph idx="1"/>
          </p:nvPr>
        </p:nvSpPr>
        <p:spPr>
          <a:xfrm>
            <a:off x="179512" y="735546"/>
            <a:ext cx="8784976" cy="4407954"/>
          </a:xfrm>
        </p:spPr>
        <p:txBody>
          <a:bodyPr>
            <a:normAutofit fontScale="77500" lnSpcReduction="20000"/>
          </a:bodyPr>
          <a:lstStyle/>
          <a:p>
            <a:r>
              <a:rPr lang="en-US" altLang="ko-KR" sz="1800" dirty="0"/>
              <a:t>SA2 TR conclusion </a:t>
            </a:r>
            <a:endParaRPr lang="en-US" altLang="ko-KR" sz="1800" dirty="0" smtClean="0"/>
          </a:p>
          <a:p>
            <a:endParaRPr lang="en-US" altLang="ko-KR" sz="1800" dirty="0"/>
          </a:p>
          <a:p>
            <a:endParaRPr lang="en-US" altLang="ko-KR" sz="1800" dirty="0" smtClean="0"/>
          </a:p>
          <a:p>
            <a:endParaRPr lang="en-US" altLang="ko-KR" sz="1800" dirty="0" smtClean="0"/>
          </a:p>
          <a:p>
            <a:endParaRPr lang="en-US" altLang="ko-KR" sz="800" dirty="0" smtClean="0"/>
          </a:p>
          <a:p>
            <a:endParaRPr lang="en-US" altLang="ko-KR" sz="800" dirty="0"/>
          </a:p>
          <a:p>
            <a:endParaRPr lang="en-US" altLang="ko-KR" sz="800" dirty="0"/>
          </a:p>
          <a:p>
            <a:r>
              <a:rPr lang="en-US" altLang="ko-KR" sz="1800" dirty="0" smtClean="0"/>
              <a:t>Scenarios </a:t>
            </a:r>
          </a:p>
          <a:p>
            <a:pPr lvl="1"/>
            <a:r>
              <a:rPr lang="en-US" altLang="ko-KR" sz="1400" dirty="0" smtClean="0"/>
              <a:t>Scenario 1: UE did not provide any NSSAI in the </a:t>
            </a:r>
            <a:r>
              <a:rPr lang="en-US" altLang="ko-KR" sz="1400" dirty="0" smtClean="0"/>
              <a:t>Initial Attach message</a:t>
            </a:r>
            <a:endParaRPr lang="en-US" altLang="ko-KR" sz="1400" dirty="0" smtClean="0"/>
          </a:p>
          <a:p>
            <a:pPr lvl="2"/>
            <a:r>
              <a:rPr lang="en-US" altLang="ko-KR" sz="1200" dirty="0" smtClean="0"/>
              <a:t>initial CCNF = default CCNF</a:t>
            </a:r>
          </a:p>
          <a:p>
            <a:pPr lvl="2"/>
            <a:r>
              <a:rPr lang="en-US" altLang="ko-KR" sz="1200" dirty="0" smtClean="0"/>
              <a:t>The initial CCNF may create a new NSSAI based on e.g. operator policy, subscription info, etc. and include the new NSSAI in the redirection message.</a:t>
            </a:r>
          </a:p>
          <a:p>
            <a:pPr lvl="2"/>
            <a:r>
              <a:rPr lang="en-US" altLang="ko-KR" sz="1200" dirty="0" smtClean="0"/>
              <a:t>No </a:t>
            </a:r>
            <a:r>
              <a:rPr lang="en-US" altLang="ko-KR" sz="1200" dirty="0"/>
              <a:t>NSSAI ≠ new </a:t>
            </a:r>
            <a:r>
              <a:rPr lang="en-US" altLang="ko-KR" sz="1200" dirty="0" smtClean="0"/>
              <a:t>NSSAI</a:t>
            </a:r>
          </a:p>
          <a:p>
            <a:pPr lvl="2"/>
            <a:r>
              <a:rPr lang="en-US" altLang="ko-KR" sz="1200" b="1" dirty="0" smtClean="0">
                <a:solidFill>
                  <a:schemeClr val="tx2"/>
                </a:solidFill>
              </a:rPr>
              <a:t>CCNF relocation occurs due to the change of NSSAI.</a:t>
            </a:r>
            <a:endParaRPr lang="en-US" altLang="ko-KR" sz="1200" b="1" dirty="0">
              <a:solidFill>
                <a:schemeClr val="tx2"/>
              </a:solidFill>
            </a:endParaRPr>
          </a:p>
          <a:p>
            <a:pPr lvl="1"/>
            <a:r>
              <a:rPr lang="en-US" altLang="ko-KR" sz="1400" dirty="0"/>
              <a:t>Scenario </a:t>
            </a:r>
            <a:r>
              <a:rPr lang="en-US" altLang="ko-KR" sz="1400" dirty="0" smtClean="0"/>
              <a:t>2: </a:t>
            </a:r>
            <a:r>
              <a:rPr lang="en-US" altLang="ko-KR" sz="1400" dirty="0"/>
              <a:t>RAN selects a </a:t>
            </a:r>
            <a:r>
              <a:rPr lang="en-US" altLang="ko-KR" sz="1400" dirty="0" smtClean="0"/>
              <a:t>CCNF using NSSAI, </a:t>
            </a:r>
            <a:r>
              <a:rPr lang="en-US" altLang="ko-KR" sz="1400" dirty="0"/>
              <a:t>but the initial CCNF updates the </a:t>
            </a:r>
            <a:r>
              <a:rPr lang="en-US" altLang="ko-KR" sz="1400" dirty="0" smtClean="0"/>
              <a:t>NSSAI</a:t>
            </a:r>
            <a:endParaRPr lang="en-US" altLang="ko-KR" sz="1400" dirty="0"/>
          </a:p>
          <a:p>
            <a:pPr lvl="2"/>
            <a:r>
              <a:rPr lang="en-US" altLang="ko-KR" sz="1200" dirty="0"/>
              <a:t>initial CCNF </a:t>
            </a:r>
            <a:r>
              <a:rPr lang="en-US" altLang="ko-KR" sz="1200" dirty="0" smtClean="0"/>
              <a:t>≠ default </a:t>
            </a:r>
            <a:r>
              <a:rPr lang="en-US" altLang="ko-KR" sz="1200" dirty="0"/>
              <a:t>CCNF</a:t>
            </a:r>
            <a:endParaRPr lang="en-US" altLang="ko-KR" sz="1200" dirty="0" smtClean="0"/>
          </a:p>
          <a:p>
            <a:pPr lvl="2"/>
            <a:r>
              <a:rPr lang="en-US" altLang="ko-KR" sz="1200" dirty="0" smtClean="0"/>
              <a:t>The </a:t>
            </a:r>
            <a:r>
              <a:rPr lang="en-US" altLang="ko-KR" sz="1200" dirty="0"/>
              <a:t>initial CCNF updates the NSSAI </a:t>
            </a:r>
            <a:r>
              <a:rPr lang="en-US" altLang="ko-KR" sz="1200" dirty="0" smtClean="0"/>
              <a:t>based on </a:t>
            </a:r>
            <a:r>
              <a:rPr lang="en-US" altLang="ko-KR" sz="1200" dirty="0"/>
              <a:t>e.g</a:t>
            </a:r>
            <a:r>
              <a:rPr lang="en-US" altLang="ko-KR" sz="1200" dirty="0" smtClean="0"/>
              <a:t>. </a:t>
            </a:r>
            <a:r>
              <a:rPr lang="en-US" altLang="ko-KR" sz="1200" dirty="0"/>
              <a:t>operator policy, subscription </a:t>
            </a:r>
            <a:r>
              <a:rPr lang="en-US" altLang="ko-KR" sz="1200" dirty="0" smtClean="0"/>
              <a:t>info, etc. </a:t>
            </a:r>
            <a:r>
              <a:rPr lang="en-US" altLang="ko-KR" sz="1200" dirty="0"/>
              <a:t>and </a:t>
            </a:r>
            <a:r>
              <a:rPr lang="en-US" altLang="ko-KR" sz="1200" dirty="0" smtClean="0"/>
              <a:t>includes </a:t>
            </a:r>
            <a:r>
              <a:rPr lang="en-US" altLang="ko-KR" sz="1200" dirty="0"/>
              <a:t>the </a:t>
            </a:r>
            <a:r>
              <a:rPr lang="en-US" altLang="ko-KR" sz="1200" dirty="0" smtClean="0"/>
              <a:t>updated </a:t>
            </a:r>
            <a:r>
              <a:rPr lang="en-US" altLang="ko-KR" sz="1200" dirty="0"/>
              <a:t>NSSAI in the redirection message.</a:t>
            </a:r>
          </a:p>
          <a:p>
            <a:pPr lvl="2"/>
            <a:r>
              <a:rPr lang="en-US" altLang="ko-KR" sz="1200" dirty="0" smtClean="0"/>
              <a:t>NSSAI </a:t>
            </a:r>
            <a:r>
              <a:rPr lang="en-US" altLang="ko-KR" sz="1200" dirty="0"/>
              <a:t>≠ </a:t>
            </a:r>
            <a:r>
              <a:rPr lang="en-US" altLang="ko-KR" sz="1200" dirty="0" smtClean="0"/>
              <a:t>updated NSSAI</a:t>
            </a:r>
          </a:p>
          <a:p>
            <a:pPr lvl="2"/>
            <a:r>
              <a:rPr lang="en-US" altLang="ko-KR" sz="1200" b="1" dirty="0">
                <a:solidFill>
                  <a:schemeClr val="tx2"/>
                </a:solidFill>
              </a:rPr>
              <a:t>CCNF relocation occurs due to the change of NSSAI.</a:t>
            </a:r>
            <a:endParaRPr lang="en-US" altLang="ko-KR" sz="1200" dirty="0"/>
          </a:p>
          <a:p>
            <a:pPr lvl="1"/>
            <a:r>
              <a:rPr lang="en-US" altLang="ko-KR" sz="1400" dirty="0"/>
              <a:t>Scenario </a:t>
            </a:r>
            <a:r>
              <a:rPr lang="en-US" altLang="ko-KR" sz="1400" dirty="0" smtClean="0"/>
              <a:t>3: RAN is not able to select a proper CCNF</a:t>
            </a:r>
          </a:p>
          <a:p>
            <a:pPr lvl="2"/>
            <a:r>
              <a:rPr lang="en-US" altLang="ko-KR" sz="1200" dirty="0"/>
              <a:t>initial CCNF = default CCNF</a:t>
            </a:r>
            <a:endParaRPr lang="en-US" altLang="ko-KR" sz="1200" dirty="0" smtClean="0"/>
          </a:p>
          <a:p>
            <a:pPr lvl="2"/>
            <a:r>
              <a:rPr lang="en-US" altLang="ko-KR" sz="1200" dirty="0" smtClean="0"/>
              <a:t>The initial CCNF includes the same NSSAI sent by the UE in the redirection message.</a:t>
            </a:r>
          </a:p>
          <a:p>
            <a:pPr lvl="2"/>
            <a:r>
              <a:rPr lang="en-US" altLang="ko-KR" sz="1200" dirty="0" smtClean="0"/>
              <a:t>NSSAI = NSSAI</a:t>
            </a:r>
          </a:p>
          <a:p>
            <a:pPr lvl="2"/>
            <a:r>
              <a:rPr lang="en-US" altLang="ko-KR" sz="1200" b="1" dirty="0">
                <a:solidFill>
                  <a:schemeClr val="tx2"/>
                </a:solidFill>
              </a:rPr>
              <a:t>CCNF relocation occurs due to the </a:t>
            </a:r>
            <a:r>
              <a:rPr lang="en-US" altLang="ko-KR" sz="1200" b="1" dirty="0" smtClean="0">
                <a:solidFill>
                  <a:schemeClr val="tx2"/>
                </a:solidFill>
              </a:rPr>
              <a:t>wrong decision by RAN. Routing information at RAN may need to be updated.</a:t>
            </a:r>
            <a:endParaRPr lang="en-US" altLang="ko-KR" sz="1200" dirty="0" smtClean="0"/>
          </a:p>
          <a:p>
            <a:pPr lvl="1"/>
            <a:r>
              <a:rPr lang="en-US" altLang="ko-KR" sz="1400" dirty="0"/>
              <a:t>Scenario </a:t>
            </a:r>
            <a:r>
              <a:rPr lang="en-US" altLang="ko-KR" sz="1400" dirty="0" smtClean="0"/>
              <a:t>4: RAN selects a CCNF, but the CCNF is not a proper CCNF</a:t>
            </a:r>
          </a:p>
          <a:p>
            <a:pPr lvl="2"/>
            <a:r>
              <a:rPr lang="en-US" altLang="ko-KR" sz="1200" dirty="0"/>
              <a:t>initial CCNF ≠ default CCNF</a:t>
            </a:r>
            <a:endParaRPr lang="en-US" altLang="ko-KR" sz="1200" dirty="0" smtClean="0"/>
          </a:p>
          <a:p>
            <a:pPr lvl="2"/>
            <a:r>
              <a:rPr lang="en-US" altLang="ko-KR" sz="1200" dirty="0" smtClean="0"/>
              <a:t>The </a:t>
            </a:r>
            <a:r>
              <a:rPr lang="en-US" altLang="ko-KR" sz="1200" dirty="0"/>
              <a:t>initial CCNF includes the same NSSAI sent by the UE in the redirection message.</a:t>
            </a:r>
          </a:p>
          <a:p>
            <a:pPr lvl="2"/>
            <a:r>
              <a:rPr lang="en-US" altLang="ko-KR" sz="1200" dirty="0"/>
              <a:t>NSSAI = </a:t>
            </a:r>
            <a:r>
              <a:rPr lang="en-US" altLang="ko-KR" sz="1200" dirty="0" smtClean="0"/>
              <a:t>NSSAI</a:t>
            </a:r>
          </a:p>
          <a:p>
            <a:pPr lvl="2"/>
            <a:r>
              <a:rPr lang="en-US" altLang="ko-KR" sz="1200" b="1" dirty="0">
                <a:solidFill>
                  <a:schemeClr val="tx2"/>
                </a:solidFill>
              </a:rPr>
              <a:t>CCNF relocation occurs due to the wrong decision by RAN. Routing information at RAN may need to be updated</a:t>
            </a:r>
            <a:r>
              <a:rPr lang="en-US" altLang="ko-KR" sz="1200" b="1" dirty="0" smtClean="0">
                <a:solidFill>
                  <a:schemeClr val="tx2"/>
                </a:solidFill>
              </a:rPr>
              <a:t>.</a:t>
            </a:r>
            <a:endParaRPr lang="en-US" altLang="ko-KR" sz="1200" dirty="0"/>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2</a:t>
            </a:fld>
            <a:endParaRPr lang="ko-KR" altLang="en-US" dirty="0">
              <a:solidFill>
                <a:prstClr val="black">
                  <a:tint val="75000"/>
                </a:prstClr>
              </a:solidFill>
            </a:endParaRPr>
          </a:p>
        </p:txBody>
      </p:sp>
      <p:graphicFrame>
        <p:nvGraphicFramePr>
          <p:cNvPr id="5" name="표 4"/>
          <p:cNvGraphicFramePr>
            <a:graphicFrameLocks noGrp="1"/>
          </p:cNvGraphicFramePr>
          <p:nvPr>
            <p:extLst>
              <p:ext uri="{D42A27DB-BD31-4B8C-83A1-F6EECF244321}">
                <p14:modId xmlns:p14="http://schemas.microsoft.com/office/powerpoint/2010/main" val="298137253"/>
              </p:ext>
            </p:extLst>
          </p:nvPr>
        </p:nvGraphicFramePr>
        <p:xfrm>
          <a:off x="533400" y="1047750"/>
          <a:ext cx="7848600" cy="762000"/>
        </p:xfrm>
        <a:graphic>
          <a:graphicData uri="http://schemas.openxmlformats.org/drawingml/2006/table">
            <a:tbl>
              <a:tblPr firstRow="1" bandRow="1">
                <a:tableStyleId>{5940675A-B579-460E-94D1-54222C63F5DA}</a:tableStyleId>
              </a:tblPr>
              <a:tblGrid>
                <a:gridCol w="7848600"/>
              </a:tblGrid>
              <a:tr h="370840">
                <a:tc>
                  <a:txBody>
                    <a:bodyPr/>
                    <a:lstStyle/>
                    <a:p>
                      <a:pPr marL="408940" indent="-228600" hangingPunct="0">
                        <a:spcAft>
                          <a:spcPts val="900"/>
                        </a:spcAft>
                        <a:buAutoNum type="arabicPeriod" startAt="10"/>
                      </a:pPr>
                      <a:r>
                        <a:rPr lang="en-GB" altLang="ko-KR" sz="1100" dirty="0" smtClean="0">
                          <a:solidFill>
                            <a:srgbClr val="000000"/>
                          </a:solidFill>
                          <a:effectLst/>
                          <a:latin typeface="Times New Roman"/>
                          <a:ea typeface="Times New Roman"/>
                        </a:rPr>
                        <a:t>During the initial Attach procedure, in case the CCNF to serve the UE is to be redirected, the CCNF, which first receives the initial Attach request, shall </a:t>
                      </a:r>
                      <a:r>
                        <a:rPr lang="en-GB" altLang="ko-KR" sz="1100" dirty="0" smtClean="0">
                          <a:solidFill>
                            <a:srgbClr val="000000"/>
                          </a:solidFill>
                          <a:effectLst/>
                          <a:latin typeface="Times New Roman"/>
                          <a:ea typeface="MS Mincho"/>
                        </a:rPr>
                        <a:t>be able to </a:t>
                      </a:r>
                      <a:r>
                        <a:rPr lang="en-GB" altLang="ko-KR" sz="1100" dirty="0" smtClean="0">
                          <a:solidFill>
                            <a:srgbClr val="000000"/>
                          </a:solidFill>
                          <a:effectLst/>
                          <a:latin typeface="Times New Roman"/>
                          <a:ea typeface="Times New Roman"/>
                        </a:rPr>
                        <a:t>redirect the initial Attach request to another CCNF via the RAN or via direct signalling between the initial CCNF and the target CCNF. The redirection message sent by the CCNF may include an information about the new CCNF to serve the UE.</a:t>
                      </a:r>
                    </a:p>
                  </a:txBody>
                  <a:tcPr/>
                </a:tc>
              </a:tr>
            </a:tbl>
          </a:graphicData>
        </a:graphic>
      </p:graphicFrame>
      <p:sp>
        <p:nvSpPr>
          <p:cNvPr id="6" name="Rectangle 9"/>
          <p:cNvSpPr txBox="1">
            <a:spLocks noChangeArrowheads="1"/>
          </p:cNvSpPr>
          <p:nvPr/>
        </p:nvSpPr>
        <p:spPr>
          <a:xfrm>
            <a:off x="5841032" y="57150"/>
            <a:ext cx="3168352" cy="504056"/>
          </a:xfrm>
          <a:prstGeom prst="rect">
            <a:avLst/>
          </a:prstGeom>
        </p:spPr>
        <p:txBody>
          <a:bodyPr/>
          <a:lstStyle/>
          <a:p>
            <a:pPr algn="r" fontAlgn="base" latinLnBrk="1">
              <a:spcBef>
                <a:spcPct val="0"/>
              </a:spcBef>
              <a:spcAft>
                <a:spcPts val="300"/>
              </a:spcAft>
              <a:buFont typeface="Verdana" pitchFamily="34" charset="0"/>
              <a:buNone/>
              <a:defRPr/>
            </a:pPr>
            <a:r>
              <a:rPr kumimoji="1" lang="en-US" altLang="ko-KR" sz="1400" b="1" dirty="0" smtClean="0">
                <a:solidFill>
                  <a:srgbClr val="20287C"/>
                </a:solidFill>
                <a:latin typeface="Calibri" pitchFamily="34" charset="0"/>
                <a:ea typeface="나눔고딕" pitchFamily="50" charset="-127"/>
                <a:cs typeface="+mj-cs"/>
              </a:rPr>
              <a:t>S2-170279</a:t>
            </a:r>
            <a:endParaRPr kumimoji="1" lang="en-US" altLang="ko-KR" sz="1400" b="1" dirty="0">
              <a:solidFill>
                <a:srgbClr val="20287C"/>
              </a:solidFill>
              <a:latin typeface="Calibri" pitchFamily="34" charset="0"/>
              <a:ea typeface="나눔고딕" pitchFamily="50" charset="-127"/>
              <a:cs typeface="+mj-cs"/>
            </a:endParaRPr>
          </a:p>
        </p:txBody>
      </p:sp>
    </p:spTree>
    <p:extLst>
      <p:ext uri="{BB962C8B-B14F-4D97-AF65-F5344CB8AC3E}">
        <p14:creationId xmlns:p14="http://schemas.microsoft.com/office/powerpoint/2010/main" val="37701639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How to find another CCNF</a:t>
            </a:r>
            <a:endParaRPr lang="ko-KR" altLang="en-US" dirty="0"/>
          </a:p>
        </p:txBody>
      </p:sp>
      <p:sp>
        <p:nvSpPr>
          <p:cNvPr id="3" name="내용 개체 틀 2"/>
          <p:cNvSpPr>
            <a:spLocks noGrp="1"/>
          </p:cNvSpPr>
          <p:nvPr>
            <p:ph idx="1"/>
          </p:nvPr>
        </p:nvSpPr>
        <p:spPr>
          <a:xfrm>
            <a:off x="179512" y="735546"/>
            <a:ext cx="8784976" cy="4407954"/>
          </a:xfrm>
        </p:spPr>
        <p:txBody>
          <a:bodyPr>
            <a:normAutofit fontScale="62500" lnSpcReduction="20000"/>
          </a:bodyPr>
          <a:lstStyle/>
          <a:p>
            <a:r>
              <a:rPr lang="en-US" altLang="ko-KR" sz="2200" dirty="0" smtClean="0"/>
              <a:t>Opt1 : CCNF by itself</a:t>
            </a:r>
          </a:p>
          <a:p>
            <a:pPr lvl="1"/>
            <a:r>
              <a:rPr lang="en-US" altLang="ko-KR" sz="1800" dirty="0" smtClean="0"/>
              <a:t>CCNFs have direct or indirect connection with neighbor CCNFs and exchange their capabilities.</a:t>
            </a:r>
          </a:p>
          <a:p>
            <a:pPr lvl="1"/>
            <a:r>
              <a:rPr lang="en-US" altLang="ko-KR" sz="1800" dirty="0" smtClean="0"/>
              <a:t>Each CCNF maintains network topology information including neighbor CCNF’s capabilities. </a:t>
            </a:r>
          </a:p>
          <a:p>
            <a:pPr lvl="1"/>
            <a:r>
              <a:rPr lang="en-US" altLang="ko-KR" sz="1800" dirty="0" smtClean="0"/>
              <a:t>The initial CCNF selects the target CCNF based on the topology information.</a:t>
            </a:r>
          </a:p>
          <a:p>
            <a:r>
              <a:rPr lang="en-US" altLang="ko-KR" sz="2200" dirty="0"/>
              <a:t>Opt2 : via NF repository</a:t>
            </a:r>
          </a:p>
          <a:p>
            <a:pPr lvl="1"/>
            <a:r>
              <a:rPr lang="en-US" altLang="ko-KR" sz="1800" dirty="0" smtClean="0"/>
              <a:t>Use NF selection and discovery function (KI#7)</a:t>
            </a:r>
          </a:p>
          <a:p>
            <a:pPr lvl="2"/>
            <a:r>
              <a:rPr lang="en-US" altLang="ko-KR" dirty="0" smtClean="0"/>
              <a:t>CCNFs register at the NF Repository. The NF repository maintains profile of each CCNF including CCNF’s capabilities.</a:t>
            </a:r>
          </a:p>
          <a:p>
            <a:pPr lvl="2"/>
            <a:r>
              <a:rPr lang="en-US" altLang="ko-KR" dirty="0" smtClean="0"/>
              <a:t>The initial CCNF asks NF repository to find a proper CCNF which has required capabilities. </a:t>
            </a:r>
          </a:p>
          <a:p>
            <a:pPr lvl="2"/>
            <a:r>
              <a:rPr lang="en-US" altLang="ko-KR" dirty="0" smtClean="0"/>
              <a:t>The NF repository selects the target CCNF based on the NF profile and responds to the initial CCNF with the target CCNF information.</a:t>
            </a:r>
          </a:p>
          <a:p>
            <a:pPr lvl="8"/>
            <a:endParaRPr lang="en-US" altLang="ko-KR" dirty="0" smtClean="0"/>
          </a:p>
          <a:p>
            <a:endParaRPr lang="en-US" altLang="ko-KR" dirty="0" smtClean="0"/>
          </a:p>
          <a:p>
            <a:endParaRPr lang="en-US" altLang="ko-KR" dirty="0"/>
          </a:p>
          <a:p>
            <a:endParaRPr lang="en-US" altLang="ko-KR" dirty="0" smtClean="0"/>
          </a:p>
          <a:p>
            <a:endParaRPr lang="en-US" altLang="ko-KR" dirty="0"/>
          </a:p>
          <a:p>
            <a:endParaRPr lang="en-US" altLang="ko-KR" dirty="0" smtClean="0"/>
          </a:p>
          <a:p>
            <a:endParaRPr lang="en-US" altLang="ko-KR" dirty="0"/>
          </a:p>
          <a:p>
            <a:endParaRPr lang="en-US" altLang="ko-KR" sz="800" dirty="0" smtClean="0"/>
          </a:p>
          <a:p>
            <a:endParaRPr lang="en-US" altLang="ko-KR" sz="800" dirty="0" smtClean="0"/>
          </a:p>
          <a:p>
            <a:r>
              <a:rPr lang="en-US" altLang="ko-KR" sz="2200" dirty="0"/>
              <a:t>Proposal</a:t>
            </a:r>
          </a:p>
          <a:p>
            <a:pPr lvl="1"/>
            <a:r>
              <a:rPr lang="en-US" altLang="ko-KR" sz="1800" dirty="0" smtClean="0"/>
              <a:t>Opt1 requires connection between each CCNFs and whenever any of those CCNFs changes its capabilities, then the other CCNFs which are connected to the CCNF also need to update the information. </a:t>
            </a:r>
          </a:p>
          <a:p>
            <a:pPr lvl="1"/>
            <a:r>
              <a:rPr lang="en-US" altLang="ko-KR" sz="1800" dirty="0" smtClean="0"/>
              <a:t>Therefore, we propose to choose Opt2.</a:t>
            </a:r>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3</a:t>
            </a:fld>
            <a:endParaRPr lang="ko-KR" altLang="en-US" dirty="0">
              <a:solidFill>
                <a:prstClr val="black">
                  <a:tint val="75000"/>
                </a:prstClr>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0501" y="2614940"/>
            <a:ext cx="2038582" cy="1194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4617" y="2614939"/>
            <a:ext cx="2038583" cy="1194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2180192" y="3834140"/>
            <a:ext cx="1219200" cy="261610"/>
          </a:xfrm>
          <a:prstGeom prst="rect">
            <a:avLst/>
          </a:prstGeom>
          <a:noFill/>
        </p:spPr>
        <p:txBody>
          <a:bodyPr wrap="square" rtlCol="0">
            <a:spAutoFit/>
          </a:bodyPr>
          <a:lstStyle/>
          <a:p>
            <a:pPr algn="ctr"/>
            <a:r>
              <a:rPr lang="en-US" altLang="ko-KR" sz="1100" dirty="0">
                <a:latin typeface="Calibri" pitchFamily="34" charset="0"/>
                <a:ea typeface="나눔고딕" pitchFamily="50" charset="-127"/>
              </a:rPr>
              <a:t>&lt;Opt1 &gt;</a:t>
            </a:r>
            <a:endParaRPr lang="ko-KR" altLang="en-US" sz="1100" dirty="0">
              <a:latin typeface="Calibri" pitchFamily="34" charset="0"/>
              <a:ea typeface="나눔고딕" pitchFamily="50" charset="-127"/>
            </a:endParaRPr>
          </a:p>
        </p:txBody>
      </p:sp>
      <p:sp>
        <p:nvSpPr>
          <p:cNvPr id="11" name="TextBox 10"/>
          <p:cNvSpPr txBox="1"/>
          <p:nvPr/>
        </p:nvSpPr>
        <p:spPr>
          <a:xfrm>
            <a:off x="4924308" y="3834140"/>
            <a:ext cx="1219200" cy="261610"/>
          </a:xfrm>
          <a:prstGeom prst="rect">
            <a:avLst/>
          </a:prstGeom>
          <a:noFill/>
        </p:spPr>
        <p:txBody>
          <a:bodyPr wrap="square" rtlCol="0">
            <a:spAutoFit/>
          </a:bodyPr>
          <a:lstStyle>
            <a:defPPr>
              <a:defRPr lang="en-US"/>
            </a:defPPr>
            <a:lvl1pPr algn="ctr">
              <a:defRPr sz="1100">
                <a:latin typeface="Calibri" pitchFamily="34" charset="0"/>
                <a:ea typeface="나눔고딕" pitchFamily="50" charset="-127"/>
              </a:defRPr>
            </a:lvl1pPr>
          </a:lstStyle>
          <a:p>
            <a:r>
              <a:rPr lang="en-US" altLang="ko-KR" dirty="0"/>
              <a:t>&lt;Opt2 &gt;</a:t>
            </a:r>
            <a:endParaRPr lang="ko-KR" altLang="en-US" dirty="0"/>
          </a:p>
        </p:txBody>
      </p:sp>
      <p:sp>
        <p:nvSpPr>
          <p:cNvPr id="9" name="Rectangle 9"/>
          <p:cNvSpPr txBox="1">
            <a:spLocks noChangeArrowheads="1"/>
          </p:cNvSpPr>
          <p:nvPr/>
        </p:nvSpPr>
        <p:spPr>
          <a:xfrm>
            <a:off x="5841032" y="57150"/>
            <a:ext cx="3168352" cy="504056"/>
          </a:xfrm>
          <a:prstGeom prst="rect">
            <a:avLst/>
          </a:prstGeom>
        </p:spPr>
        <p:txBody>
          <a:bodyPr/>
          <a:lstStyle/>
          <a:p>
            <a:pPr algn="r" fontAlgn="base" latinLnBrk="1">
              <a:spcBef>
                <a:spcPct val="0"/>
              </a:spcBef>
              <a:spcAft>
                <a:spcPts val="300"/>
              </a:spcAft>
              <a:buFont typeface="Verdana" pitchFamily="34" charset="0"/>
              <a:buNone/>
              <a:defRPr/>
            </a:pPr>
            <a:r>
              <a:rPr kumimoji="1" lang="en-US" altLang="ko-KR" sz="1400" b="1" dirty="0" smtClean="0">
                <a:solidFill>
                  <a:srgbClr val="20287C"/>
                </a:solidFill>
                <a:latin typeface="Calibri" pitchFamily="34" charset="0"/>
                <a:ea typeface="나눔고딕" pitchFamily="50" charset="-127"/>
                <a:cs typeface="+mj-cs"/>
              </a:rPr>
              <a:t>S2-170279</a:t>
            </a:r>
            <a:endParaRPr kumimoji="1" lang="en-US" altLang="ko-KR" sz="1400" b="1" dirty="0">
              <a:solidFill>
                <a:srgbClr val="20287C"/>
              </a:solidFill>
              <a:latin typeface="Calibri" pitchFamily="34" charset="0"/>
              <a:ea typeface="나눔고딕" pitchFamily="50" charset="-127"/>
              <a:cs typeface="+mj-cs"/>
            </a:endParaRPr>
          </a:p>
        </p:txBody>
      </p:sp>
    </p:spTree>
    <p:extLst>
      <p:ext uri="{BB962C8B-B14F-4D97-AF65-F5344CB8AC3E}">
        <p14:creationId xmlns:p14="http://schemas.microsoft.com/office/powerpoint/2010/main" val="566127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How to redirect the request</a:t>
            </a:r>
            <a:endParaRPr lang="ko-KR" altLang="en-US" dirty="0"/>
          </a:p>
        </p:txBody>
      </p:sp>
      <p:sp>
        <p:nvSpPr>
          <p:cNvPr id="3" name="내용 개체 틀 2"/>
          <p:cNvSpPr>
            <a:spLocks noGrp="1"/>
          </p:cNvSpPr>
          <p:nvPr>
            <p:ph idx="1"/>
          </p:nvPr>
        </p:nvSpPr>
        <p:spPr>
          <a:xfrm>
            <a:off x="179512" y="735546"/>
            <a:ext cx="5535488" cy="4104456"/>
          </a:xfrm>
        </p:spPr>
        <p:txBody>
          <a:bodyPr>
            <a:normAutofit fontScale="55000" lnSpcReduction="20000"/>
          </a:bodyPr>
          <a:lstStyle/>
          <a:p>
            <a:r>
              <a:rPr lang="en-US" altLang="ko-KR" dirty="0" smtClean="0"/>
              <a:t>Opt1 : via RAN</a:t>
            </a:r>
          </a:p>
          <a:p>
            <a:pPr lvl="1"/>
            <a:r>
              <a:rPr lang="en-US" altLang="ko-KR" dirty="0" smtClean="0"/>
              <a:t>Initial CCNF sends redirection message to RAN.</a:t>
            </a:r>
          </a:p>
          <a:p>
            <a:pPr lvl="2"/>
            <a:r>
              <a:rPr lang="en-US" altLang="ko-KR" dirty="0" smtClean="0"/>
              <a:t>The redirection message includes the </a:t>
            </a:r>
            <a:r>
              <a:rPr lang="en-US" altLang="ko-KR" dirty="0" smtClean="0">
                <a:solidFill>
                  <a:schemeClr val="accent2"/>
                </a:solidFill>
              </a:rPr>
              <a:t>target CCNF information</a:t>
            </a:r>
            <a:r>
              <a:rPr lang="en-US" altLang="ko-KR" dirty="0" smtClean="0"/>
              <a:t>, </a:t>
            </a:r>
            <a:r>
              <a:rPr lang="en-US" altLang="ko-KR" dirty="0" smtClean="0">
                <a:solidFill>
                  <a:schemeClr val="tx2"/>
                </a:solidFill>
              </a:rPr>
              <a:t>the original NAS request(Initial Attach) and the new NSSAI if the NSSAI is changed</a:t>
            </a:r>
            <a:r>
              <a:rPr lang="en-US" altLang="ko-KR" dirty="0" smtClean="0"/>
              <a:t>(scenario 1 &amp; 2).</a:t>
            </a:r>
          </a:p>
          <a:p>
            <a:pPr lvl="1"/>
            <a:r>
              <a:rPr lang="en-US" altLang="ko-KR" dirty="0" smtClean="0"/>
              <a:t>RAN reroutes the initial attach request.</a:t>
            </a:r>
          </a:p>
          <a:p>
            <a:r>
              <a:rPr lang="en-US" altLang="ko-KR" dirty="0" smtClean="0"/>
              <a:t>Opt2 : via direct signalling-1</a:t>
            </a:r>
          </a:p>
          <a:p>
            <a:pPr lvl="1"/>
            <a:r>
              <a:rPr lang="en-US" altLang="ko-KR" dirty="0" smtClean="0"/>
              <a:t>Initial CCNF sends redirection message to the target CCNF.</a:t>
            </a:r>
          </a:p>
          <a:p>
            <a:pPr lvl="2"/>
            <a:r>
              <a:rPr lang="en-US" altLang="ko-KR" dirty="0" smtClean="0"/>
              <a:t>The redirection message includes </a:t>
            </a:r>
            <a:r>
              <a:rPr lang="en-US" altLang="ko-KR" dirty="0"/>
              <a:t>the </a:t>
            </a:r>
            <a:r>
              <a:rPr lang="en-US" altLang="ko-KR" dirty="0" smtClean="0">
                <a:solidFill>
                  <a:schemeClr val="accent2"/>
                </a:solidFill>
              </a:rPr>
              <a:t>RAN </a:t>
            </a:r>
            <a:r>
              <a:rPr lang="en-US" altLang="ko-KR" dirty="0">
                <a:solidFill>
                  <a:schemeClr val="accent2"/>
                </a:solidFill>
              </a:rPr>
              <a:t>terminating point</a:t>
            </a:r>
            <a:r>
              <a:rPr lang="en-US" altLang="ko-KR" dirty="0"/>
              <a:t>, </a:t>
            </a:r>
            <a:r>
              <a:rPr lang="en-US" altLang="ko-KR" dirty="0">
                <a:solidFill>
                  <a:schemeClr val="tx2"/>
                </a:solidFill>
              </a:rPr>
              <a:t>the original NAS request(Initial Attach) and the new NSSAI if the NSSAI is changed</a:t>
            </a:r>
            <a:r>
              <a:rPr lang="en-US" altLang="ko-KR" dirty="0" smtClean="0"/>
              <a:t>(scenario </a:t>
            </a:r>
            <a:r>
              <a:rPr lang="en-US" altLang="ko-KR" dirty="0"/>
              <a:t>1 &amp; 2</a:t>
            </a:r>
            <a:r>
              <a:rPr lang="en-US" altLang="ko-KR" dirty="0" smtClean="0"/>
              <a:t>). </a:t>
            </a:r>
          </a:p>
          <a:p>
            <a:pPr lvl="1"/>
            <a:r>
              <a:rPr lang="en-US" altLang="ko-KR" dirty="0" smtClean="0"/>
              <a:t>The target CCNF sends the initial attach response to the UE via RAN directly.</a:t>
            </a:r>
          </a:p>
          <a:p>
            <a:r>
              <a:rPr lang="en-US" altLang="ko-KR" dirty="0" smtClean="0"/>
              <a:t>Opt3 : via direct signalling-2</a:t>
            </a:r>
          </a:p>
          <a:p>
            <a:pPr lvl="1"/>
            <a:r>
              <a:rPr lang="en-US" altLang="ko-KR" dirty="0"/>
              <a:t>Initial CCNF sends redirection message to the target CCNF</a:t>
            </a:r>
            <a:r>
              <a:rPr lang="en-US" altLang="ko-KR" dirty="0" smtClean="0"/>
              <a:t>. </a:t>
            </a:r>
            <a:endParaRPr lang="en-US" altLang="ko-KR" dirty="0"/>
          </a:p>
          <a:p>
            <a:pPr lvl="2"/>
            <a:r>
              <a:rPr lang="en-US" altLang="ko-KR" dirty="0"/>
              <a:t>The redirection message includes </a:t>
            </a:r>
            <a:r>
              <a:rPr lang="en-US" altLang="ko-KR" dirty="0">
                <a:solidFill>
                  <a:schemeClr val="tx2"/>
                </a:solidFill>
              </a:rPr>
              <a:t>the original NAS request(Initial Attach) and the new NSSAI if the NSSAI is changed</a:t>
            </a:r>
            <a:r>
              <a:rPr lang="en-US" altLang="ko-KR" dirty="0"/>
              <a:t>(scenario 1 &amp; 2). </a:t>
            </a:r>
          </a:p>
          <a:p>
            <a:pPr lvl="1"/>
            <a:r>
              <a:rPr lang="en-US" altLang="ko-KR" dirty="0" smtClean="0"/>
              <a:t>The target CCNF sends redirection response to the UE via the initial CCNF.</a:t>
            </a:r>
          </a:p>
          <a:p>
            <a:pPr lvl="2"/>
            <a:r>
              <a:rPr lang="en-US" altLang="ko-KR" dirty="0" smtClean="0"/>
              <a:t>The redirection response message includes the NAS response(Initial Attach response).</a:t>
            </a:r>
          </a:p>
          <a:p>
            <a:pPr lvl="1"/>
            <a:r>
              <a:rPr lang="en-US" altLang="ko-KR" dirty="0" smtClean="0">
                <a:solidFill>
                  <a:schemeClr val="accent2"/>
                </a:solidFill>
              </a:rPr>
              <a:t>The initial CCNF forwards the NAS response and redirection information to RAN</a:t>
            </a:r>
            <a:r>
              <a:rPr lang="en-US" altLang="ko-KR" dirty="0" smtClean="0"/>
              <a:t>.</a:t>
            </a:r>
          </a:p>
          <a:p>
            <a:pPr lvl="8"/>
            <a:endParaRPr lang="en-US" altLang="ko-KR" dirty="0"/>
          </a:p>
          <a:p>
            <a:r>
              <a:rPr lang="en-US" altLang="ko-KR" dirty="0" smtClean="0"/>
              <a:t>Proposal </a:t>
            </a:r>
          </a:p>
          <a:p>
            <a:pPr lvl="1"/>
            <a:r>
              <a:rPr lang="en-US" altLang="ko-KR" dirty="0" smtClean="0"/>
              <a:t>Opt3 requires initial CCNF to be involved to complete CCNF relocation while Op1 and Opt2 doesn’t. Opt3 requires additional procedure to setup initial context between RAN and the target CCNF.</a:t>
            </a:r>
          </a:p>
          <a:p>
            <a:pPr lvl="1"/>
            <a:r>
              <a:rPr lang="en-US" altLang="ko-KR" dirty="0" smtClean="0"/>
              <a:t>Therefore, we propose to choose Opt1 and Opt2.</a:t>
            </a:r>
            <a:endParaRPr lang="ko-KR" altLang="en-US" dirty="0"/>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4</a:t>
            </a:fld>
            <a:endParaRPr lang="ko-KR" altLang="en-US" dirty="0">
              <a:solidFill>
                <a:prstClr val="black">
                  <a:tint val="75000"/>
                </a:prstClr>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285750"/>
            <a:ext cx="2890837" cy="13107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1945633"/>
            <a:ext cx="2890837" cy="129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848917" y="1449213"/>
            <a:ext cx="1219200" cy="261610"/>
          </a:xfrm>
          <a:prstGeom prst="rect">
            <a:avLst/>
          </a:prstGeom>
          <a:noFill/>
        </p:spPr>
        <p:txBody>
          <a:bodyPr wrap="square" rtlCol="0">
            <a:spAutoFit/>
          </a:bodyPr>
          <a:lstStyle/>
          <a:p>
            <a:pPr algn="ctr"/>
            <a:r>
              <a:rPr lang="en-US" altLang="ko-KR" sz="1100" dirty="0">
                <a:latin typeface="Calibri" pitchFamily="34" charset="0"/>
                <a:ea typeface="나눔고딕" pitchFamily="50" charset="-127"/>
              </a:rPr>
              <a:t>&lt;Opt1 &gt;</a:t>
            </a:r>
            <a:endParaRPr lang="ko-KR" altLang="en-US" sz="1100" dirty="0">
              <a:latin typeface="Calibri" pitchFamily="34" charset="0"/>
              <a:ea typeface="나눔고딕" pitchFamily="50" charset="-127"/>
            </a:endParaRPr>
          </a:p>
        </p:txBody>
      </p:sp>
      <p:sp>
        <p:nvSpPr>
          <p:cNvPr id="11" name="TextBox 10"/>
          <p:cNvSpPr txBox="1"/>
          <p:nvPr/>
        </p:nvSpPr>
        <p:spPr>
          <a:xfrm>
            <a:off x="6834787" y="3072242"/>
            <a:ext cx="1219200" cy="261610"/>
          </a:xfrm>
          <a:prstGeom prst="rect">
            <a:avLst/>
          </a:prstGeom>
          <a:noFill/>
        </p:spPr>
        <p:txBody>
          <a:bodyPr wrap="square" rtlCol="0">
            <a:spAutoFit/>
          </a:bodyPr>
          <a:lstStyle>
            <a:defPPr>
              <a:defRPr lang="en-US"/>
            </a:defPPr>
            <a:lvl1pPr algn="ctr">
              <a:defRPr sz="1100">
                <a:latin typeface="Calibri" pitchFamily="34" charset="0"/>
                <a:ea typeface="나눔고딕" pitchFamily="50" charset="-127"/>
              </a:defRPr>
            </a:lvl1pPr>
          </a:lstStyle>
          <a:p>
            <a:r>
              <a:rPr lang="en-US" altLang="ko-KR" dirty="0"/>
              <a:t>&lt;Opt2 &gt;</a:t>
            </a:r>
            <a:endParaRPr lang="ko-KR" altLang="en-US"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350" y="3557261"/>
            <a:ext cx="2955438" cy="12620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6858000" y="4688550"/>
            <a:ext cx="1219200" cy="261610"/>
          </a:xfrm>
          <a:prstGeom prst="rect">
            <a:avLst/>
          </a:prstGeom>
          <a:noFill/>
        </p:spPr>
        <p:txBody>
          <a:bodyPr wrap="square" rtlCol="0">
            <a:spAutoFit/>
          </a:bodyPr>
          <a:lstStyle>
            <a:defPPr>
              <a:defRPr lang="en-US"/>
            </a:defPPr>
            <a:lvl1pPr algn="ctr">
              <a:defRPr sz="1100">
                <a:latin typeface="Calibri" pitchFamily="34" charset="0"/>
                <a:ea typeface="나눔고딕" pitchFamily="50" charset="-127"/>
              </a:defRPr>
            </a:lvl1pPr>
          </a:lstStyle>
          <a:p>
            <a:r>
              <a:rPr lang="en-US" altLang="ko-KR" dirty="0"/>
              <a:t>&lt;Opt3 &gt;</a:t>
            </a:r>
            <a:endParaRPr lang="ko-KR" altLang="en-US" dirty="0"/>
          </a:p>
        </p:txBody>
      </p:sp>
      <p:sp>
        <p:nvSpPr>
          <p:cNvPr id="13" name="Rectangle 9"/>
          <p:cNvSpPr txBox="1">
            <a:spLocks noChangeArrowheads="1"/>
          </p:cNvSpPr>
          <p:nvPr/>
        </p:nvSpPr>
        <p:spPr>
          <a:xfrm>
            <a:off x="5841032" y="57150"/>
            <a:ext cx="3168352" cy="504056"/>
          </a:xfrm>
          <a:prstGeom prst="rect">
            <a:avLst/>
          </a:prstGeom>
        </p:spPr>
        <p:txBody>
          <a:bodyPr/>
          <a:lstStyle/>
          <a:p>
            <a:pPr algn="r" fontAlgn="base" latinLnBrk="1">
              <a:spcBef>
                <a:spcPct val="0"/>
              </a:spcBef>
              <a:spcAft>
                <a:spcPts val="300"/>
              </a:spcAft>
              <a:buFont typeface="Verdana" pitchFamily="34" charset="0"/>
              <a:buNone/>
              <a:defRPr/>
            </a:pPr>
            <a:r>
              <a:rPr kumimoji="1" lang="en-US" altLang="ko-KR" sz="1400" b="1" dirty="0" smtClean="0">
                <a:solidFill>
                  <a:srgbClr val="20287C"/>
                </a:solidFill>
                <a:latin typeface="Calibri" pitchFamily="34" charset="0"/>
                <a:ea typeface="나눔고딕" pitchFamily="50" charset="-127"/>
                <a:cs typeface="+mj-cs"/>
              </a:rPr>
              <a:t>S2-170279</a:t>
            </a:r>
            <a:endParaRPr kumimoji="1" lang="en-US" altLang="ko-KR" sz="1400" b="1" dirty="0">
              <a:solidFill>
                <a:srgbClr val="20287C"/>
              </a:solidFill>
              <a:latin typeface="Calibri" pitchFamily="34" charset="0"/>
              <a:ea typeface="나눔고딕" pitchFamily="50" charset="-127"/>
              <a:cs typeface="+mj-cs"/>
            </a:endParaRPr>
          </a:p>
        </p:txBody>
      </p:sp>
    </p:spTree>
    <p:extLst>
      <p:ext uri="{BB962C8B-B14F-4D97-AF65-F5344CB8AC3E}">
        <p14:creationId xmlns:p14="http://schemas.microsoft.com/office/powerpoint/2010/main" val="2889132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a:xfrm>
            <a:off x="722313" y="2114550"/>
            <a:ext cx="7772400" cy="1021556"/>
          </a:xfrm>
        </p:spPr>
        <p:txBody>
          <a:bodyPr/>
          <a:lstStyle/>
          <a:p>
            <a:pPr algn="ctr"/>
            <a:r>
              <a:rPr lang="en-US" altLang="ko-KR" dirty="0" smtClean="0"/>
              <a:t>Thanks!</a:t>
            </a:r>
            <a:endParaRPr lang="ko-KR" altLang="en-US" dirty="0"/>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5</a:t>
            </a:fld>
            <a:endParaRPr lang="ko-KR" altLang="en-US" dirty="0">
              <a:solidFill>
                <a:prstClr val="black">
                  <a:tint val="75000"/>
                </a:prstClr>
              </a:solidFill>
            </a:endParaRPr>
          </a:p>
        </p:txBody>
      </p:sp>
      <p:sp>
        <p:nvSpPr>
          <p:cNvPr id="6" name="Rectangle 9"/>
          <p:cNvSpPr txBox="1">
            <a:spLocks noChangeArrowheads="1"/>
          </p:cNvSpPr>
          <p:nvPr/>
        </p:nvSpPr>
        <p:spPr>
          <a:xfrm>
            <a:off x="5841032" y="57150"/>
            <a:ext cx="3168352" cy="504056"/>
          </a:xfrm>
          <a:prstGeom prst="rect">
            <a:avLst/>
          </a:prstGeom>
        </p:spPr>
        <p:txBody>
          <a:bodyPr/>
          <a:lstStyle/>
          <a:p>
            <a:pPr algn="r" fontAlgn="base" latinLnBrk="1">
              <a:spcBef>
                <a:spcPct val="0"/>
              </a:spcBef>
              <a:spcAft>
                <a:spcPts val="300"/>
              </a:spcAft>
              <a:buFont typeface="Verdana" pitchFamily="34" charset="0"/>
              <a:buNone/>
              <a:defRPr/>
            </a:pPr>
            <a:r>
              <a:rPr kumimoji="1" lang="en-US" altLang="ko-KR" sz="1400" b="1" dirty="0" smtClean="0">
                <a:solidFill>
                  <a:srgbClr val="20287C"/>
                </a:solidFill>
                <a:latin typeface="Calibri" pitchFamily="34" charset="0"/>
                <a:ea typeface="나눔고딕" pitchFamily="50" charset="-127"/>
                <a:cs typeface="+mj-cs"/>
              </a:rPr>
              <a:t>S2-170279</a:t>
            </a:r>
            <a:endParaRPr kumimoji="1" lang="en-US" altLang="ko-KR" sz="1400" b="1" dirty="0">
              <a:solidFill>
                <a:srgbClr val="20287C"/>
              </a:solidFill>
              <a:latin typeface="Calibri" pitchFamily="34" charset="0"/>
              <a:ea typeface="나눔고딕" pitchFamily="50" charset="-127"/>
              <a:cs typeface="+mj-cs"/>
            </a:endParaRPr>
          </a:p>
        </p:txBody>
      </p:sp>
    </p:spTree>
    <p:extLst>
      <p:ext uri="{BB962C8B-B14F-4D97-AF65-F5344CB8AC3E}">
        <p14:creationId xmlns:p14="http://schemas.microsoft.com/office/powerpoint/2010/main" val="168325209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21609</TotalTime>
  <Words>771</Words>
  <Application>Microsoft Office PowerPoint</Application>
  <PresentationFormat>화면 슬라이드 쇼(16:9)</PresentationFormat>
  <Paragraphs>90</Paragraphs>
  <Slides>5</Slides>
  <Notes>0</Notes>
  <HiddenSlides>0</HiddenSlides>
  <MMClips>0</MMClips>
  <ScaleCrop>false</ScaleCrop>
  <HeadingPairs>
    <vt:vector size="4" baseType="variant">
      <vt:variant>
        <vt:lpstr>테마</vt:lpstr>
      </vt:variant>
      <vt:variant>
        <vt:i4>1</vt:i4>
      </vt:variant>
      <vt:variant>
        <vt:lpstr>슬라이드 제목</vt:lpstr>
      </vt:variant>
      <vt:variant>
        <vt:i4>5</vt:i4>
      </vt:variant>
    </vt:vector>
  </HeadingPairs>
  <TitlesOfParts>
    <vt:vector size="6" baseType="lpstr">
      <vt:lpstr>Office 테마</vt:lpstr>
      <vt:lpstr>Discussion on CCNF relocation</vt:lpstr>
      <vt:lpstr>CCNF relocation during initial attach</vt:lpstr>
      <vt:lpstr>How to find another CCNF</vt:lpstr>
      <vt:lpstr>How to redirect the request</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Samsung eUICC Specification – Push Server Interworking –</dc:title>
  <dc:creator>이혜원/통신표준랩(DMC연)/E5(책임)/삼성전자</dc:creator>
  <cp:lastModifiedBy>HL, Samsung</cp:lastModifiedBy>
  <cp:revision>671</cp:revision>
  <cp:lastPrinted>2015-04-28T07:25:18Z</cp:lastPrinted>
  <dcterms:created xsi:type="dcterms:W3CDTF">2006-08-16T00:00:00Z</dcterms:created>
  <dcterms:modified xsi:type="dcterms:W3CDTF">2017-01-10T09:26:11Z</dcterms:modified>
</cp:coreProperties>
</file>